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3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1" d="100"/>
          <a:sy n="51" d="100"/>
        </p:scale>
        <p:origin x="90" y="5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B020D110-6859-4FA3-AC94-071EE7DF9D74}" type="datetimeFigureOut">
              <a:rPr lang="fr-FR" smtClean="0"/>
              <a:t>11/02/2022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65015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020D110-6859-4FA3-AC94-071EE7DF9D74}" type="datetimeFigureOut">
              <a:rPr lang="fr-FR" smtClean="0"/>
              <a:t>11/02/2022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2229612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020D110-6859-4FA3-AC94-071EE7DF9D74}" type="datetimeFigureOut">
              <a:rPr lang="fr-FR" smtClean="0"/>
              <a:t>11/02/2022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965587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020D110-6859-4FA3-AC94-071EE7DF9D74}" type="datetimeFigureOut">
              <a:rPr lang="fr-FR" smtClean="0"/>
              <a:t>11/02/2022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2502190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B020D110-6859-4FA3-AC94-071EE7DF9D74}" type="datetimeFigureOut">
              <a:rPr lang="fr-FR" smtClean="0"/>
              <a:t>11/02/2022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796903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020D110-6859-4FA3-AC94-071EE7DF9D74}" type="datetimeFigureOut">
              <a:rPr lang="fr-FR" smtClean="0"/>
              <a:t>11/02/2022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2068841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020D110-6859-4FA3-AC94-071EE7DF9D74}" type="datetimeFigureOut">
              <a:rPr lang="fr-FR" smtClean="0"/>
              <a:t>11/02/2022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2518636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B020D110-6859-4FA3-AC94-071EE7DF9D74}" type="datetimeFigureOut">
              <a:rPr lang="fr-FR" smtClean="0"/>
              <a:t>11/02/2022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710954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020D110-6859-4FA3-AC94-071EE7DF9D74}" type="datetimeFigureOut">
              <a:rPr lang="fr-FR" smtClean="0"/>
              <a:t>11/02/2022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755535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020D110-6859-4FA3-AC94-071EE7DF9D74}" type="datetimeFigureOut">
              <a:rPr lang="fr-FR" smtClean="0"/>
              <a:t>11/02/2022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3373841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020D110-6859-4FA3-AC94-071EE7DF9D74}" type="datetimeFigureOut">
              <a:rPr lang="fr-FR" smtClean="0"/>
              <a:t>11/02/2022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8F107AA-2B81-4A2C-AE69-BA65BE050152}" type="slidenum">
              <a:rPr lang="fr-FR" smtClean="0"/>
              <a:t>‹N°›</a:t>
            </a:fld>
            <a:endParaRPr lang="fr-FR"/>
          </a:p>
        </p:txBody>
      </p:sp>
    </p:spTree>
    <p:extLst>
      <p:ext uri="{BB962C8B-B14F-4D97-AF65-F5344CB8AC3E}">
        <p14:creationId xmlns:p14="http://schemas.microsoft.com/office/powerpoint/2010/main" val="431914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20D110-6859-4FA3-AC94-071EE7DF9D74}" type="datetimeFigureOut">
              <a:rPr lang="fr-FR" smtClean="0"/>
              <a:t>11/02/2022</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F107AA-2B81-4A2C-AE69-BA65BE050152}" type="slidenum">
              <a:rPr lang="fr-FR" smtClean="0"/>
              <a:t>‹N°›</a:t>
            </a:fld>
            <a:endParaRPr lang="fr-FR"/>
          </a:p>
        </p:txBody>
      </p:sp>
    </p:spTree>
    <p:extLst>
      <p:ext uri="{BB962C8B-B14F-4D97-AF65-F5344CB8AC3E}">
        <p14:creationId xmlns:p14="http://schemas.microsoft.com/office/powerpoint/2010/main" val="434784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9042" y="307333"/>
            <a:ext cx="11543764" cy="1800493"/>
          </a:xfrm>
          <a:prstGeom prst="rect">
            <a:avLst/>
          </a:prstGeom>
        </p:spPr>
        <p:txBody>
          <a:bodyPr wrap="square">
            <a:spAutoFit/>
          </a:bodyPr>
          <a:lstStyle/>
          <a:p>
            <a:pPr algn="just">
              <a:lnSpc>
                <a:spcPct val="150000"/>
              </a:lnSpc>
            </a:pPr>
            <a:r>
              <a:rPr lang="fr-FR" sz="2000" b="1" dirty="0" smtClean="0"/>
              <a:t>Synthèse des organomagnésiens </a:t>
            </a:r>
            <a:r>
              <a:rPr lang="fr-FR" sz="2000" b="1" dirty="0" err="1" smtClean="0"/>
              <a:t>alcyniques</a:t>
            </a:r>
            <a:endParaRPr lang="fr-FR" sz="2000" b="1" dirty="0" smtClean="0"/>
          </a:p>
          <a:p>
            <a:pPr algn="just">
              <a:lnSpc>
                <a:spcPct val="150000"/>
              </a:lnSpc>
            </a:pPr>
            <a:r>
              <a:rPr lang="fr-FR" dirty="0" smtClean="0"/>
              <a:t>Les alcynes étant beaucoup plus acides que les alcanes, l'atome d'hydrogène d'un alcyne terminal est arraché par l'organométallique. On a ainsi une voie d'accès aux organomagnésiens </a:t>
            </a:r>
            <a:r>
              <a:rPr lang="fr-FR" dirty="0" err="1" smtClean="0"/>
              <a:t>alcyniques</a:t>
            </a:r>
            <a:r>
              <a:rPr lang="fr-FR" dirty="0" smtClean="0"/>
              <a:t> qu'on ne peut pas préparer par union directe entre un halogénure et le magnésium.</a:t>
            </a:r>
          </a:p>
        </p:txBody>
      </p:sp>
      <p:sp>
        <p:nvSpPr>
          <p:cNvPr id="5" name="Rectangle 4"/>
          <p:cNvSpPr/>
          <p:nvPr/>
        </p:nvSpPr>
        <p:spPr>
          <a:xfrm>
            <a:off x="377780" y="4052329"/>
            <a:ext cx="11346288" cy="967957"/>
          </a:xfrm>
          <a:prstGeom prst="rect">
            <a:avLst/>
          </a:prstGeom>
        </p:spPr>
        <p:txBody>
          <a:bodyPr wrap="square">
            <a:spAutoFit/>
          </a:bodyPr>
          <a:lstStyle/>
          <a:p>
            <a:pPr algn="just">
              <a:lnSpc>
                <a:spcPct val="150000"/>
              </a:lnSpc>
            </a:pPr>
            <a:r>
              <a:rPr lang="fr-FR" sz="2000" dirty="0"/>
              <a:t>Les magnésiens dérivant des alcynes sont des réactifs utiles qui permettent l'allongement des chaînes carbonées tout en préservant la possibilité de réactions d'addition sur la liaison triple.</a:t>
            </a:r>
          </a:p>
        </p:txBody>
      </p:sp>
      <p:pic>
        <p:nvPicPr>
          <p:cNvPr id="6" name="Image 5"/>
          <p:cNvPicPr>
            <a:picLocks noChangeAspect="1"/>
          </p:cNvPicPr>
          <p:nvPr/>
        </p:nvPicPr>
        <p:blipFill>
          <a:blip r:embed="rId2"/>
          <a:stretch>
            <a:fillRect/>
          </a:stretch>
        </p:blipFill>
        <p:spPr>
          <a:xfrm>
            <a:off x="2726699" y="2465715"/>
            <a:ext cx="6648450" cy="1228725"/>
          </a:xfrm>
          <a:prstGeom prst="rect">
            <a:avLst/>
          </a:prstGeom>
        </p:spPr>
      </p:pic>
    </p:spTree>
    <p:extLst>
      <p:ext uri="{BB962C8B-B14F-4D97-AF65-F5344CB8AC3E}">
        <p14:creationId xmlns:p14="http://schemas.microsoft.com/office/powerpoint/2010/main" val="2135984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3363" y="911324"/>
            <a:ext cx="10745274" cy="5035353"/>
          </a:xfrm>
          <a:prstGeom prst="rect">
            <a:avLst/>
          </a:prstGeom>
        </p:spPr>
        <p:txBody>
          <a:bodyPr wrap="square">
            <a:spAutoFit/>
          </a:bodyPr>
          <a:lstStyle/>
          <a:p>
            <a:pPr algn="just">
              <a:lnSpc>
                <a:spcPct val="150000"/>
              </a:lnSpc>
            </a:pPr>
            <a:r>
              <a:rPr lang="fr-FR" b="0" i="0" dirty="0" smtClean="0">
                <a:solidFill>
                  <a:srgbClr val="000000"/>
                </a:solidFill>
                <a:effectLst/>
              </a:rPr>
              <a:t>Les amines tertiaires substituées par des groupes différents, sont chirales. A la température ordinaire, les deux énantiomères ne peuvent généralement pas être séparés en raison de l'inversion de configuration rapide de l'atome d'azote.</a:t>
            </a:r>
          </a:p>
          <a:p>
            <a:pPr algn="just">
              <a:lnSpc>
                <a:spcPct val="150000"/>
              </a:lnSpc>
            </a:pPr>
            <a:r>
              <a:rPr lang="fr-FR" dirty="0" smtClean="0"/>
              <a:t>Les </a:t>
            </a:r>
            <a:r>
              <a:rPr lang="fr-FR" dirty="0" err="1" smtClean="0"/>
              <a:t>phosphanes</a:t>
            </a:r>
            <a:r>
              <a:rPr lang="fr-FR" dirty="0" smtClean="0"/>
              <a:t> substitués par des groupements différents sont chiraux. La hauteur de la barrière d'</a:t>
            </a:r>
            <a:r>
              <a:rPr lang="fr-FR" dirty="0" err="1" smtClean="0"/>
              <a:t>interconversion</a:t>
            </a:r>
            <a:r>
              <a:rPr lang="fr-FR" dirty="0" smtClean="0"/>
              <a:t> est généralement comprise entre 125 et 145 kJ.mol-1. Elle est suffisante pour qu'on puisse séparer les énantiomères à la température ordinaire. L'inversion pyramidale n'a lieu qu'à une température plus élevée.</a:t>
            </a:r>
          </a:p>
          <a:p>
            <a:pPr algn="just">
              <a:lnSpc>
                <a:spcPct val="150000"/>
              </a:lnSpc>
            </a:pPr>
            <a:r>
              <a:rPr lang="fr-FR" dirty="0" smtClean="0"/>
              <a:t>Les </a:t>
            </a:r>
            <a:r>
              <a:rPr lang="fr-FR" dirty="0" err="1" smtClean="0"/>
              <a:t>sulfoxydes</a:t>
            </a:r>
            <a:r>
              <a:rPr lang="fr-FR" dirty="0" smtClean="0"/>
              <a:t> présentent des barrières d'</a:t>
            </a:r>
            <a:r>
              <a:rPr lang="fr-FR" dirty="0" err="1" smtClean="0"/>
              <a:t>interconversion</a:t>
            </a:r>
            <a:r>
              <a:rPr lang="fr-FR" dirty="0" smtClean="0"/>
              <a:t> encore plus élevée, comprise entre 145 et 185 kJ.mol-1. Le mélange racémique peut être dédoublé en énantiomères à la température ordinaire.</a:t>
            </a:r>
          </a:p>
          <a:p>
            <a:pPr algn="just">
              <a:lnSpc>
                <a:spcPct val="150000"/>
              </a:lnSpc>
            </a:pPr>
            <a:r>
              <a:rPr lang="fr-FR" dirty="0" smtClean="0"/>
              <a:t>Lorsqu'il y a plusieurs atomes de carbone asymétriques dans la molécule, celle-ci peut être chirale ou bien achirale car la chiralité est une propriété globale de la structure. Le cas des acides tartriques (2R, 3R) et (2S, 3S) d'une part et (2R, 3S) d'autre part, constituent des exemples de cette situation.</a:t>
            </a:r>
            <a:endParaRPr lang="fr-FR" dirty="0"/>
          </a:p>
        </p:txBody>
      </p:sp>
    </p:spTree>
    <p:extLst>
      <p:ext uri="{BB962C8B-B14F-4D97-AF65-F5344CB8AC3E}">
        <p14:creationId xmlns:p14="http://schemas.microsoft.com/office/powerpoint/2010/main" val="18460757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4044" y="731286"/>
            <a:ext cx="8583912" cy="5395428"/>
          </a:xfrm>
          <a:prstGeom prst="rect">
            <a:avLst/>
          </a:prstGeom>
        </p:spPr>
      </p:pic>
    </p:spTree>
    <p:extLst>
      <p:ext uri="{BB962C8B-B14F-4D97-AF65-F5344CB8AC3E}">
        <p14:creationId xmlns:p14="http://schemas.microsoft.com/office/powerpoint/2010/main" val="8256749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287625" y="334850"/>
            <a:ext cx="1687133" cy="1313645"/>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riangle isocèle 11"/>
          <p:cNvSpPr/>
          <p:nvPr/>
        </p:nvSpPr>
        <p:spPr>
          <a:xfrm>
            <a:off x="287625" y="2011250"/>
            <a:ext cx="1687133" cy="1506828"/>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287625" y="3880833"/>
            <a:ext cx="1326524" cy="13265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287625" y="5570112"/>
            <a:ext cx="3065172" cy="97235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91666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TotalTime>
  <Words>256</Words>
  <Application>Microsoft Office PowerPoint</Application>
  <PresentationFormat>Grand écran</PresentationFormat>
  <Paragraphs>7</Paragraphs>
  <Slides>4</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vt:i4>
      </vt:variant>
    </vt:vector>
  </HeadingPairs>
  <TitlesOfParts>
    <vt:vector size="8" baseType="lpstr">
      <vt:lpstr>Arial</vt:lpstr>
      <vt:lpstr>Calibri</vt:lpstr>
      <vt:lpstr>Calibri Light</vt:lpstr>
      <vt:lpstr>Thème Office</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A.may</dc:creator>
  <cp:lastModifiedBy>may abdelghani</cp:lastModifiedBy>
  <cp:revision>12</cp:revision>
  <dcterms:created xsi:type="dcterms:W3CDTF">2022-01-03T16:38:18Z</dcterms:created>
  <dcterms:modified xsi:type="dcterms:W3CDTF">2022-02-11T17:15:13Z</dcterms:modified>
</cp:coreProperties>
</file>